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83" r:id="rId6"/>
    <p:sldId id="263" r:id="rId7"/>
    <p:sldId id="264" r:id="rId8"/>
    <p:sldId id="265" r:id="rId9"/>
    <p:sldId id="260" r:id="rId10"/>
    <p:sldId id="266" r:id="rId11"/>
    <p:sldId id="267" r:id="rId12"/>
    <p:sldId id="271" r:id="rId13"/>
    <p:sldId id="269" r:id="rId14"/>
    <p:sldId id="276" r:id="rId15"/>
    <p:sldId id="274" r:id="rId16"/>
    <p:sldId id="273" r:id="rId17"/>
    <p:sldId id="272" r:id="rId18"/>
    <p:sldId id="270" r:id="rId19"/>
    <p:sldId id="278" r:id="rId20"/>
    <p:sldId id="279" r:id="rId21"/>
    <p:sldId id="280" r:id="rId22"/>
    <p:sldId id="281" r:id="rId23"/>
    <p:sldId id="282" r:id="rId24"/>
    <p:sldId id="284" r:id="rId25"/>
    <p:sldId id="286" r:id="rId26"/>
    <p:sldId id="290" r:id="rId27"/>
    <p:sldId id="287" r:id="rId28"/>
    <p:sldId id="288" r:id="rId29"/>
    <p:sldId id="289" r:id="rId30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92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7067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332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329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574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1487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4213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144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861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4645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452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2539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9C47D-1D24-4B29-884D-42D612A9ED82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FA4D2-318D-4EC9-A166-F859B3ED2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30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s-burn-text-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458"/>
          <a:stretch/>
        </p:blipFill>
        <p:spPr bwMode="auto">
          <a:xfrm>
            <a:off x="8894718" y="6572272"/>
            <a:ext cx="388470" cy="285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034" y="2285992"/>
            <a:ext cx="847219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СТРУКТУРА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итогового сочинения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Ваничкина М.А.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Алексеева Г.Ю.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МАОУ «Лицей №62» г. Саратов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211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34" y="2967335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Black" pitchFamily="34" charset="0"/>
              </a:rPr>
              <a:t>Формулировка 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тезиса</a:t>
            </a:r>
            <a:r>
              <a:rPr lang="ru-RU" sz="3200" dirty="0" smtClean="0">
                <a:latin typeface="Arial Black" pitchFamily="34" charset="0"/>
              </a:rPr>
              <a:t> напрямую </a:t>
            </a:r>
            <a:r>
              <a:rPr lang="ru-RU" sz="3200" dirty="0">
                <a:latin typeface="Arial Black" pitchFamily="34" charset="0"/>
              </a:rPr>
              <a:t>зависит от </a:t>
            </a:r>
            <a:r>
              <a:rPr lang="ru-RU" sz="3200" dirty="0" smtClean="0">
                <a:latin typeface="Arial Black" pitchFamily="34" charset="0"/>
              </a:rPr>
              <a:t>особенностей </a:t>
            </a:r>
            <a:r>
              <a:rPr lang="ru-RU" sz="3200" dirty="0">
                <a:latin typeface="Arial Black" pitchFamily="34" charset="0"/>
              </a:rPr>
              <a:t>темы.</a:t>
            </a:r>
          </a:p>
        </p:txBody>
      </p:sp>
    </p:spTree>
    <p:extLst>
      <p:ext uri="{BB962C8B-B14F-4D97-AF65-F5344CB8AC3E}">
        <p14:creationId xmlns="" xmlns:p14="http://schemas.microsoft.com/office/powerpoint/2010/main" val="238718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8757" y="188640"/>
            <a:ext cx="770485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latin typeface="Arial Black" pitchFamily="34" charset="0"/>
              </a:rPr>
              <a:t>Тема-вопрос</a:t>
            </a:r>
          </a:p>
          <a:p>
            <a:pPr algn="ctr"/>
            <a:endParaRPr lang="ru-RU" sz="3600" b="1" u="sng" dirty="0">
              <a:latin typeface="Arial Black" pitchFamily="34" charset="0"/>
            </a:endParaRPr>
          </a:p>
          <a:p>
            <a:r>
              <a:rPr lang="ru-RU" sz="2800" dirty="0">
                <a:latin typeface="Arial Black" pitchFamily="34" charset="0"/>
              </a:rPr>
              <a:t>Если тема уже представляет собой вопрос, то требуется </a:t>
            </a:r>
            <a:r>
              <a:rPr lang="ru-RU" sz="2800" dirty="0" smtClean="0">
                <a:latin typeface="Arial Black" pitchFamily="34" charset="0"/>
              </a:rPr>
              <a:t>дать на </a:t>
            </a:r>
            <a:r>
              <a:rPr lang="ru-RU" sz="2800" dirty="0">
                <a:latin typeface="Arial Black" pitchFamily="34" charset="0"/>
              </a:rPr>
              <a:t>него непосредственный ответ. </a:t>
            </a:r>
            <a:endParaRPr lang="ru-RU" sz="2800" dirty="0" smtClean="0">
              <a:latin typeface="Arial Black" pitchFamily="34" charset="0"/>
            </a:endParaRPr>
          </a:p>
          <a:p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В </a:t>
            </a:r>
            <a:r>
              <a:rPr lang="ru-RU" sz="2800" dirty="0">
                <a:latin typeface="Arial Black" pitchFamily="34" charset="0"/>
              </a:rPr>
              <a:t>этом случае не нужно ничего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500438"/>
            <a:ext cx="7715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 Black" pitchFamily="34" charset="0"/>
              </a:rPr>
              <a:t>дополнительно придумывать и переделывать, 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просто дать ответ</a:t>
            </a:r>
            <a:r>
              <a:rPr lang="ru-RU" sz="2800" dirty="0">
                <a:latin typeface="Arial Black" pitchFamily="34" charset="0"/>
              </a:rPr>
              <a:t>.</a:t>
            </a:r>
          </a:p>
          <a:p>
            <a:r>
              <a:rPr lang="ru-RU" sz="2800" dirty="0">
                <a:latin typeface="Arial Black" pitchFamily="34" charset="0"/>
              </a:rPr>
              <a:t>Как правило, именно этим вопросом заканчивается вступительная</a:t>
            </a:r>
          </a:p>
          <a:p>
            <a:r>
              <a:rPr lang="ru-RU" sz="2800" dirty="0">
                <a:latin typeface="Arial Black" pitchFamily="34" charset="0"/>
              </a:rPr>
              <a:t>часть сочинения.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32872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714488"/>
            <a:ext cx="821537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latin typeface="Arial Black" pitchFamily="34" charset="0"/>
              </a:rPr>
              <a:t>Тема-утверждение</a:t>
            </a:r>
            <a:r>
              <a:rPr lang="ru-RU" sz="2400" b="1" u="sng" dirty="0">
                <a:latin typeface="Arial Black" pitchFamily="34" charset="0"/>
              </a:rPr>
              <a:t> </a:t>
            </a:r>
            <a:r>
              <a:rPr lang="ru-RU" sz="2400" b="1" u="sng" dirty="0" smtClean="0">
                <a:latin typeface="Arial Black" pitchFamily="34" charset="0"/>
              </a:rPr>
              <a:t>(и </a:t>
            </a:r>
            <a:r>
              <a:rPr lang="ru-RU" sz="2400" b="1" u="sng" dirty="0">
                <a:latin typeface="Arial Black" pitchFamily="34" charset="0"/>
              </a:rPr>
              <a:t>цитата</a:t>
            </a:r>
            <a:r>
              <a:rPr lang="ru-RU" sz="2400" b="1" u="sng" dirty="0" smtClean="0">
                <a:latin typeface="Arial Black" pitchFamily="34" charset="0"/>
              </a:rPr>
              <a:t>)</a:t>
            </a:r>
          </a:p>
          <a:p>
            <a:endParaRPr lang="ru-RU" sz="2400" b="1" u="sng" dirty="0" smtClean="0">
              <a:latin typeface="Arial Black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Требуется </a:t>
            </a: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обосновать уже имеющееся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утверждение</a:t>
            </a:r>
            <a:r>
              <a:rPr lang="ru-RU" sz="2400" dirty="0">
                <a:latin typeface="Arial Black" pitchFamily="34" charset="0"/>
              </a:rPr>
              <a:t>. Вступительную часть мы </a:t>
            </a:r>
            <a:r>
              <a:rPr lang="ru-RU" sz="2400" dirty="0" smtClean="0">
                <a:latin typeface="Arial Black" pitchFamily="34" charset="0"/>
              </a:rPr>
              <a:t>заканчиваем вопросами (почему так, а </a:t>
            </a:r>
            <a:r>
              <a:rPr lang="ru-RU" sz="2400" dirty="0">
                <a:latin typeface="Arial Black" pitchFamily="34" charset="0"/>
              </a:rPr>
              <a:t>не </a:t>
            </a:r>
            <a:r>
              <a:rPr lang="ru-RU" sz="2400" dirty="0" smtClean="0">
                <a:latin typeface="Arial Black" pitchFamily="34" charset="0"/>
              </a:rPr>
              <a:t>иначе). </a:t>
            </a:r>
          </a:p>
          <a:p>
            <a:r>
              <a:rPr lang="ru-RU" sz="2400" dirty="0" smtClean="0">
                <a:latin typeface="Arial Black" pitchFamily="34" charset="0"/>
              </a:rPr>
              <a:t>В </a:t>
            </a:r>
            <a:r>
              <a:rPr lang="ru-RU" sz="2400" dirty="0">
                <a:latin typeface="Arial Black" pitchFamily="34" charset="0"/>
              </a:rPr>
              <a:t>тезисной части </a:t>
            </a:r>
            <a:r>
              <a:rPr lang="ru-RU" sz="2400" dirty="0" smtClean="0">
                <a:latin typeface="Arial Black" pitchFamily="34" charset="0"/>
              </a:rPr>
              <a:t>остаётся </a:t>
            </a:r>
            <a:r>
              <a:rPr lang="ru-RU" sz="2400" dirty="0">
                <a:latin typeface="Arial Black" pitchFamily="34" charset="0"/>
              </a:rPr>
              <a:t>объяснить, почему так.</a:t>
            </a:r>
          </a:p>
        </p:txBody>
      </p:sp>
    </p:spTree>
    <p:extLst>
      <p:ext uri="{BB962C8B-B14F-4D97-AF65-F5344CB8AC3E}">
        <p14:creationId xmlns="" xmlns:p14="http://schemas.microsoft.com/office/powerpoint/2010/main" val="133528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571612"/>
            <a:ext cx="8715436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latin typeface="Arial Black" pitchFamily="34" charset="0"/>
              </a:rPr>
              <a:t>Тема </a:t>
            </a:r>
            <a:r>
              <a:rPr lang="ru-RU" sz="3200" b="1" u="sng" dirty="0" smtClean="0">
                <a:latin typeface="Arial Black" pitchFamily="34" charset="0"/>
              </a:rPr>
              <a:t>- назывное предложение </a:t>
            </a:r>
          </a:p>
          <a:p>
            <a:pPr algn="ctr"/>
            <a:endParaRPr lang="ru-RU" sz="3200" b="1" u="sng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Вступительная </a:t>
            </a:r>
            <a:r>
              <a:rPr lang="ru-RU" sz="2800" dirty="0">
                <a:latin typeface="Arial Black" pitchFamily="34" charset="0"/>
              </a:rPr>
              <a:t>часть, как правило, заканчивается вопросами </a:t>
            </a:r>
            <a:r>
              <a:rPr lang="ru-RU" sz="2800" dirty="0" smtClean="0">
                <a:latin typeface="Arial Black" pitchFamily="34" charset="0"/>
              </a:rPr>
              <a:t>о каждом </a:t>
            </a:r>
            <a:r>
              <a:rPr lang="ru-RU" sz="2800" dirty="0">
                <a:latin typeface="Arial Black" pitchFamily="34" charset="0"/>
              </a:rPr>
              <a:t>из ключевых понятий.</a:t>
            </a:r>
            <a:r>
              <a:rPr lang="ru-RU" dirty="0">
                <a:latin typeface="Arial Black" pitchFamily="34" charset="0"/>
              </a:rPr>
              <a:t> </a:t>
            </a:r>
            <a:endParaRPr lang="ru-RU" dirty="0" smtClean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sz="2000" dirty="0" smtClean="0">
                <a:latin typeface="Arial Black" pitchFamily="34" charset="0"/>
              </a:rPr>
              <a:t>Нужно </a:t>
            </a:r>
            <a:r>
              <a:rPr lang="ru-RU" sz="2000" dirty="0">
                <a:latin typeface="Arial Black" pitchFamily="34" charset="0"/>
              </a:rPr>
              <a:t>постараться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сформулировать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</a:rPr>
              <a:t>свое суждение о каждом из них, дать ответы на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поставленные вопросы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64654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714488"/>
            <a:ext cx="850112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Способы формулировки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тезиса</a:t>
            </a:r>
          </a:p>
          <a:p>
            <a:pPr algn="ctr"/>
            <a:endParaRPr lang="ru-RU" sz="3600" dirty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1. Прямая </a:t>
            </a:r>
            <a:r>
              <a:rPr lang="ru-RU" sz="2800" dirty="0">
                <a:latin typeface="Arial Black" pitchFamily="34" charset="0"/>
              </a:rPr>
              <a:t>формулировка основной </a:t>
            </a:r>
            <a:r>
              <a:rPr lang="ru-RU" sz="2800" dirty="0" smtClean="0">
                <a:latin typeface="Arial Black" pitchFamily="34" charset="0"/>
              </a:rPr>
              <a:t>мысли</a:t>
            </a:r>
            <a:r>
              <a:rPr lang="ru-RU" sz="2800" dirty="0">
                <a:latin typeface="Arial Black" pitchFamily="34" charset="0"/>
              </a:rPr>
              <a:t>. </a:t>
            </a:r>
            <a:endParaRPr lang="ru-RU" sz="2800" dirty="0" smtClean="0">
              <a:latin typeface="Arial Black" pitchFamily="34" charset="0"/>
            </a:endParaRPr>
          </a:p>
          <a:p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2. Чёткий </a:t>
            </a:r>
            <a:r>
              <a:rPr lang="ru-RU" sz="2800" dirty="0">
                <a:latin typeface="Arial Black" pitchFamily="34" charset="0"/>
              </a:rPr>
              <a:t>ответ на </a:t>
            </a:r>
            <a:r>
              <a:rPr lang="ru-RU" sz="2800" dirty="0" smtClean="0">
                <a:latin typeface="Arial Black" pitchFamily="34" charset="0"/>
              </a:rPr>
              <a:t>вопрос</a:t>
            </a:r>
            <a:r>
              <a:rPr lang="ru-RU" sz="2800" dirty="0"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5696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357166"/>
            <a:ext cx="7286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Способы формулировки тезиса</a:t>
            </a:r>
          </a:p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3. Образ-аналогия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428868"/>
            <a:ext cx="78682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Тема</a:t>
            </a:r>
            <a:r>
              <a:rPr lang="ru-RU" sz="2400" dirty="0">
                <a:latin typeface="Arial Black" pitchFamily="34" charset="0"/>
              </a:rPr>
              <a:t>: «</a:t>
            </a:r>
            <a:r>
              <a:rPr lang="ru-RU" sz="2400" dirty="0">
                <a:solidFill>
                  <a:srgbClr val="0070C0"/>
                </a:solidFill>
                <a:latin typeface="Arial Black" pitchFamily="34" charset="0"/>
              </a:rPr>
              <a:t>Должен ли </a:t>
            </a: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человек</a:t>
            </a:r>
            <a:r>
              <a:rPr lang="ru-RU" sz="2400" dirty="0" smtClean="0">
                <a:latin typeface="Arial Black" pitchFamily="34" charset="0"/>
              </a:rPr>
              <a:t>, поставивший себя над обществом, нести ответственность за членов этого общества?»</a:t>
            </a:r>
          </a:p>
          <a:p>
            <a:endParaRPr lang="ru-RU" sz="2400" dirty="0">
              <a:latin typeface="Arial Black" pitchFamily="34" charset="0"/>
            </a:endParaRPr>
          </a:p>
          <a:p>
            <a:r>
              <a:rPr lang="ru-RU" sz="2400" b="1" dirty="0">
                <a:latin typeface="Arial Black" pitchFamily="34" charset="0"/>
              </a:rPr>
              <a:t>Тезис: </a:t>
            </a:r>
            <a:r>
              <a:rPr lang="ru-RU" sz="2400" dirty="0">
                <a:latin typeface="Arial Black" pitchFamily="34" charset="0"/>
              </a:rPr>
              <a:t>«</a:t>
            </a:r>
            <a:r>
              <a:rPr lang="ru-RU" sz="2400" dirty="0">
                <a:solidFill>
                  <a:srgbClr val="C00000"/>
                </a:solidFill>
                <a:latin typeface="Arial Black" pitchFamily="34" charset="0"/>
              </a:rPr>
              <a:t>Человек 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обязательно должен </a:t>
            </a:r>
            <a:r>
              <a:rPr lang="ru-RU" sz="2400" dirty="0" smtClean="0">
                <a:latin typeface="Arial Black" pitchFamily="34" charset="0"/>
              </a:rPr>
              <a:t>нести ответственность за членов общества, </a:t>
            </a:r>
            <a:r>
              <a:rPr lang="ru-RU" sz="2400" dirty="0">
                <a:latin typeface="Arial Black" pitchFamily="34" charset="0"/>
              </a:rPr>
              <a:t>потому </a:t>
            </a:r>
            <a:r>
              <a:rPr lang="ru-RU" sz="2400" dirty="0" smtClean="0">
                <a:latin typeface="Arial Black" pitchFamily="34" charset="0"/>
              </a:rPr>
              <a:t>что …»</a:t>
            </a: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7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000108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Способы формулировки тезиса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4. Вопросно-ответная форма</a:t>
            </a:r>
          </a:p>
          <a:p>
            <a:pPr algn="ctr"/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Сами </a:t>
            </a:r>
            <a:r>
              <a:rPr lang="ru-RU" sz="2400" dirty="0">
                <a:latin typeface="Arial Black" pitchFamily="34" charset="0"/>
              </a:rPr>
              <a:t>себе задаём </a:t>
            </a:r>
            <a:r>
              <a:rPr lang="ru-RU" sz="2400" dirty="0" smtClean="0">
                <a:latin typeface="Arial Black" pitchFamily="34" charset="0"/>
              </a:rPr>
              <a:t>вопрос,  </a:t>
            </a:r>
            <a:r>
              <a:rPr lang="ru-RU" sz="2400" dirty="0">
                <a:latin typeface="Arial Black" pitchFamily="34" charset="0"/>
              </a:rPr>
              <a:t>сами на него </a:t>
            </a:r>
            <a:r>
              <a:rPr lang="ru-RU" sz="2400" dirty="0" smtClean="0">
                <a:latin typeface="Arial Black" pitchFamily="34" charset="0"/>
              </a:rPr>
              <a:t>отвечаем. Это </a:t>
            </a:r>
            <a:r>
              <a:rPr lang="ru-RU" sz="2400" dirty="0">
                <a:latin typeface="Arial Black" pitchFamily="34" charset="0"/>
              </a:rPr>
              <a:t>помогает не уйти от </a:t>
            </a:r>
            <a:r>
              <a:rPr lang="ru-RU" sz="2400" dirty="0" smtClean="0">
                <a:latin typeface="Arial Black" pitchFamily="34" charset="0"/>
              </a:rPr>
              <a:t>темы</a:t>
            </a:r>
          </a:p>
          <a:p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Так должен ли человек, поставивший себя над обществом , нести ответственность за членов этого общества?     </a:t>
            </a: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Я думаю, что должен.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290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88640"/>
            <a:ext cx="8032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часть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Аргументация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Основная часть  состоит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одного или нескольких аргументов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литературной основе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подкрепляющих тезис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аргумент выделяется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отдельный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абзац.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конце каждого абзаца должен быть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микровывод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Можно к одному тезису привести один литературный аргумент,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 можно  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Если тезисов несколько, то к каждому из них приводится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свой аргумент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16386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32656"/>
            <a:ext cx="826161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аргумента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Обращение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 литературному произведению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называем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автора 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произведение, его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жанр.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Его интерпретация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обращение к сюжету произведения или конкретному эпизоду с позиции: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зачем нам это нужно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ДОВОД    +   ПРИМЕР = АРГУМЕНТ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217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60648"/>
            <a:ext cx="814393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Микровывод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завершает только одну из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микротем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всё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сочинение в целом; нужен для логичности и связности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текста: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этой части мы, как правило, формулируем основную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мысль всего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упомянутого произведения или авторскую позицию по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конкретной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проблеме. Используем клише типа «писатель приходит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выводу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...» и т.п.</a:t>
            </a:r>
          </a:p>
        </p:txBody>
      </p:sp>
    </p:spTree>
    <p:extLst>
      <p:ext uri="{BB962C8B-B14F-4D97-AF65-F5344CB8AC3E}">
        <p14:creationId xmlns="" xmlns:p14="http://schemas.microsoft.com/office/powerpoint/2010/main" val="16983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25213"/>
            <a:ext cx="77867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сочинения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857250" indent="-857250">
              <a:buAutoNum type="romanU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Вступление.  (Тезис)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7250" indent="-857250">
              <a:buAutoNum type="romanUcPeriod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Основная часть.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Первый аргумент.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2. Второй аргумент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Заключение.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21315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86768"/>
            <a:ext cx="85358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Несколько вариантов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самый распространённый способ.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Иногда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бывает очень сложно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написать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вывод, так как нельзя повторять те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микровыводы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которые уже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делались в сочинении после аргументов. В любом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случае это мысль, объединяющая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микровыводы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Главное, не уйти в сторону от темы сочинения.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275261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76673"/>
            <a:ext cx="826104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Заключение-призыв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стоит использовать лозунги («Берегите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нашу Землю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!»)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Лучше не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глаголы 2-го лица: «берегите», «уважайте», «помните».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Ограничьтесь формами «нужно», «важно», «давайте» и т.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13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428603"/>
            <a:ext cx="821537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Выражение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надежды. 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Позволяет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избежать дублирования мысли, этических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логических ошибок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Выражать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надежду нужно на что-нибудь позитивное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865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5692" y="980728"/>
            <a:ext cx="76810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Цитата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подходящая по смыслу.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заранее подобрать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цитаты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 всем тематическим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направлениям.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54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29718" cy="484030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</a:rPr>
              <a:t>Вступление + заключение = 1/3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</a:rPr>
              <a:t>общего объёма</a:t>
            </a:r>
          </a:p>
          <a:p>
            <a:pPr algn="ctr">
              <a:buNone/>
            </a:pPr>
            <a:endParaRPr lang="ru-RU" sz="4000" b="1" i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sz="4000" b="1" i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</a:rPr>
              <a:t>Основная часть – 2/3 общего объёма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25213"/>
            <a:ext cx="77867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сочинения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857250" indent="-857250">
              <a:buAutoNum type="romanUcPeriod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Вступление.  (Тезис)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7250" indent="-857250">
              <a:buAutoNum type="romanUcPeriod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Основная часть.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Первый аргумент.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2. Второй аргумент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Заключение.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21315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88640"/>
            <a:ext cx="82700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Вступление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Объяснение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ключевых слов темы или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цитаты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02540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Общие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рассуждения о значимости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предложенных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объяснения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понятий в жизни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человека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твет-тезис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главный вопрос темы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786322"/>
            <a:ext cx="7898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Все эти элементы последовательно располагаются друг за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другом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1977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Понимание темы связано с умением обозначить проблему сочинения, т.е. </a:t>
            </a:r>
            <a:r>
              <a:rPr lang="ru-RU" b="1" i="1" dirty="0" smtClean="0">
                <a:solidFill>
                  <a:srgbClr val="FF0000"/>
                </a:solidFill>
              </a:rPr>
              <a:t>выделить главный вопрос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rgbClr val="0070C0"/>
                </a:solidFill>
              </a:rPr>
              <a:t>ответом на который станет текст высказывания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Если тема сформулирована в виде утверждения или цитаты, её </a:t>
            </a:r>
            <a:r>
              <a:rPr lang="ru-RU" b="1" i="1" dirty="0" smtClean="0">
                <a:solidFill>
                  <a:srgbClr val="0070C0"/>
                </a:solidFill>
              </a:rPr>
              <a:t>нужно переформулировать в вопрос</a:t>
            </a:r>
            <a:r>
              <a:rPr lang="ru-RU" dirty="0" smtClean="0"/>
              <a:t>, чтобы выявить проблему, которая будет решаться в сочинении.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Важно отвечать на вопрос</a:t>
            </a:r>
            <a:r>
              <a:rPr lang="ru-RU" dirty="0" smtClean="0"/>
              <a:t>, заданный в теме или сформулированный самостоятельно. 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32656"/>
            <a:ext cx="826161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Структура аргумента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Автор,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произведение, его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жанр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>
              <a:buAutoNum type="arabicPeriod"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Его интерпретация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обращение к сюжету произведения или конкретному эпизоду с позиции: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зачем нам это нужно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ПРИМЕР    +   ДОВОД = АРГУМЕНТ</a:t>
            </a:r>
          </a:p>
          <a:p>
            <a:pPr marL="514350" indent="-51435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  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Микровывод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(иногда = доводу)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217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9"/>
            <a:ext cx="8535892" cy="697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мысль, объединяющая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микровыводы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Заключение-призыв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Ограничьтесь формами «нужно», «важно» и т. д.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Выражение надежды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Позволяет избежать дублирования мысли, этических и логических ошибок.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Цитата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подходящая по смыслу.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261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88640"/>
            <a:ext cx="82700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Вступление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Объяснение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ключевых слов темы или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цитаты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02540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Общие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рассуждения о значимости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предложенных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объяснения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понятий в жизни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человека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твет-тезис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главный вопрос темы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786322"/>
            <a:ext cx="7898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Все эти элементы последовательно располагаются друг за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другом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1977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857232"/>
            <a:ext cx="83164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формулировок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итоговых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сочинений</a:t>
            </a:r>
          </a:p>
          <a:p>
            <a:pPr algn="ctr"/>
            <a:endParaRPr lang="ru-RU" sz="2800" b="1" dirty="0" smtClean="0">
              <a:latin typeface="Arial Black" pitchFamily="34" charset="0"/>
            </a:endParaRPr>
          </a:p>
          <a:p>
            <a:pPr algn="ctr"/>
            <a:endParaRPr lang="ru-RU" sz="2800" b="1" dirty="0"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Утверждение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Цитата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Назывное предложение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Вопрос</a:t>
            </a:r>
            <a:endParaRPr lang="ru-RU" sz="32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665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Понимание темы связано с умением обозначить проблему сочинения, т.е. </a:t>
            </a:r>
            <a:r>
              <a:rPr lang="ru-RU" b="1" i="1" dirty="0" smtClean="0">
                <a:solidFill>
                  <a:srgbClr val="FF0000"/>
                </a:solidFill>
              </a:rPr>
              <a:t>выделить главный вопрос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rgbClr val="0070C0"/>
                </a:solidFill>
              </a:rPr>
              <a:t>ответом на который станет текст высказывания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Если тема сформулирована в виде утверждения или цитаты, её </a:t>
            </a:r>
            <a:r>
              <a:rPr lang="ru-RU" b="1" i="1" dirty="0" smtClean="0">
                <a:solidFill>
                  <a:srgbClr val="0070C0"/>
                </a:solidFill>
              </a:rPr>
              <a:t>нужно переформулировать в вопрос</a:t>
            </a:r>
            <a:r>
              <a:rPr lang="ru-RU" dirty="0" smtClean="0"/>
              <a:t>, чтобы выявить проблему, которая будет решаться в сочинении.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Важно отвечать на вопрос</a:t>
            </a:r>
            <a:r>
              <a:rPr lang="ru-RU" dirty="0" smtClean="0"/>
              <a:t>, заданный в теме или сформулированный самостоятельно.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6729" y="548323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 формулировке вопроса нельзя уходить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темы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 этом случае можно использовать стандартные формулировки,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начинающиеся словами: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«можно ли утверждать, что...», «почему</a:t>
            </a:r>
          </a:p>
          <a:p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можно говорить, что это высказывание справедливо», «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действительно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ли...»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т. д.</a:t>
            </a:r>
          </a:p>
        </p:txBody>
      </p:sp>
    </p:spTree>
    <p:extLst>
      <p:ext uri="{BB962C8B-B14F-4D97-AF65-F5344CB8AC3E}">
        <p14:creationId xmlns="" xmlns:p14="http://schemas.microsoft.com/office/powerpoint/2010/main" val="265265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242886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тема сформулирована в виде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цитаты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то можно её повторить и далее разъяснить смысл фразы,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выделенной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цитату</a:t>
            </a:r>
          </a:p>
        </p:txBody>
      </p:sp>
    </p:spTree>
    <p:extLst>
      <p:ext uri="{BB962C8B-B14F-4D97-AF65-F5344CB8AC3E}">
        <p14:creationId xmlns="" xmlns:p14="http://schemas.microsoft.com/office/powerpoint/2010/main" val="33032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1142984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Назывное предложение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(ключевые слова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Смелость и трусость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643314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Что же, на мой взгляд, можно отнести 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явлениям, как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смелость и трусость?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51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071678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 Black" pitchFamily="34" charset="0"/>
              </a:rPr>
              <a:t>Тема в виде </a:t>
            </a:r>
            <a:r>
              <a:rPr lang="ru-RU" sz="3600" b="1" dirty="0" smtClean="0">
                <a:latin typeface="Arial Black" pitchFamily="34" charset="0"/>
              </a:rPr>
              <a:t>вопроса</a:t>
            </a:r>
          </a:p>
          <a:p>
            <a:pPr algn="ctr"/>
            <a:endParaRPr lang="ru-RU" sz="3600" b="1" dirty="0">
              <a:latin typeface="Arial Black" pitchFamily="34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Arial Black" pitchFamily="34" charset="0"/>
              </a:rPr>
              <a:t>Цель оправдывает средства?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53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986</Words>
  <Application>Microsoft Office PowerPoint</Application>
  <PresentationFormat>Экран (4:3)</PresentationFormat>
  <Paragraphs>165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45</cp:revision>
  <dcterms:created xsi:type="dcterms:W3CDTF">2016-10-16T17:48:25Z</dcterms:created>
  <dcterms:modified xsi:type="dcterms:W3CDTF">2017-10-17T19:38:22Z</dcterms:modified>
</cp:coreProperties>
</file>